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65" r:id="rId9"/>
    <p:sldId id="257" r:id="rId10"/>
    <p:sldId id="258" r:id="rId11"/>
    <p:sldId id="259" r:id="rId12"/>
    <p:sldId id="260" r:id="rId13"/>
    <p:sldId id="261" r:id="rId14"/>
    <p:sldId id="266" r:id="rId15"/>
    <p:sldId id="262" r:id="rId16"/>
    <p:sldId id="263" r:id="rId17"/>
    <p:sldId id="264" r:id="rId18"/>
    <p:sldId id="270" r:id="rId19"/>
    <p:sldId id="267" r:id="rId20"/>
    <p:sldId id="272" r:id="rId21"/>
    <p:sldId id="273" r:id="rId22"/>
    <p:sldId id="271" r:id="rId23"/>
    <p:sldId id="268" r:id="rId24"/>
    <p:sldId id="26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80" d="100"/>
          <a:sy n="80" d="100"/>
        </p:scale>
        <p:origin x="-1272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8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599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0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22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77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33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10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85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821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34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314130-D1B3-4626-9CB0-14CA3BE68DAF}" type="datetimeFigureOut">
              <a:rPr lang="en-GB" smtClean="0"/>
              <a:t>13/07/2016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FA14C-08F3-4C6A-B2B9-7400861D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41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Rugby Development\GBWR\Stationery\GBWR logos\without text\GBWR Logo without text.JPG"/>
          <p:cNvPicPr>
            <a:picLocks noChangeAspect="1" noChangeArrowheads="1"/>
          </p:cNvPicPr>
          <p:nvPr userDrawn="1"/>
        </p:nvPicPr>
        <p:blipFill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28" y="1124744"/>
            <a:ext cx="9155051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2" descr="UK Sport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1" y="6309991"/>
            <a:ext cx="232714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1" descr="SPORTENG.jp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" b="2042"/>
          <a:stretch>
            <a:fillRect/>
          </a:stretch>
        </p:blipFill>
        <p:spPr bwMode="auto">
          <a:xfrm>
            <a:off x="4327494" y="6296546"/>
            <a:ext cx="131142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69868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69868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G:\Rugby Development\GBWR\Stationery\GBWR logos\GBWR%20Logo-copy (1280x729).jpg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753" y="5756546"/>
            <a:ext cx="158024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82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" Type="http://schemas.openxmlformats.org/officeDocument/2006/relationships/image" Target="../media/image22.jpe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0.jpeg"/><Relationship Id="rId5" Type="http://schemas.openxmlformats.org/officeDocument/2006/relationships/image" Target="../media/image25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image" Target="../media/image24.jpeg"/><Relationship Id="rId9" Type="http://schemas.openxmlformats.org/officeDocument/2006/relationships/hyperlink" Target="http://www.thingstodonearyou.co.uk/images/426/Saracens%20logo%20large.jpg" TargetMode="External"/><Relationship Id="rId1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Annual General Meeting</a:t>
            </a:r>
          </a:p>
          <a:p>
            <a:pPr algn="ctr"/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13 July 2016 | Twickenham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8" name="Picture 2" descr="G:\Rugby Development\GBWR\WWRC15\Photos\11th\IMG_02C532-23F2BE-112FC6-F06DDE-55747C-FA9EF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4" b="16569"/>
          <a:stretch/>
        </p:blipFill>
        <p:spPr bwMode="auto">
          <a:xfrm>
            <a:off x="792000" y="2132856"/>
            <a:ext cx="7560000" cy="33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8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We Need to Improve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25536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Pace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 variant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development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Focus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on under-represented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groups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Search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for Talent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Club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Support for Safeguarding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Balance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 funding</a:t>
            </a:r>
          </a:p>
        </p:txBody>
      </p:sp>
      <p:pic>
        <p:nvPicPr>
          <p:cNvPr id="8194" name="Picture 2" descr="C:\Users\hookda\Desktop\WWRC Community\BT WWRC15 Community Festival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45" y="3910859"/>
            <a:ext cx="2652909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hookda\Desktop\WWRC Community\BT WWRC15 Community Festival (1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12" y="3910859"/>
            <a:ext cx="2649450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hookda\Desktop\WWRC Community\BT WWRC15 Community Festival (8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10859"/>
            <a:ext cx="2649450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44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Priorities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25536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Sport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England and UK Sport Investment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2017-21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Develop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new 4 year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strategy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Achieve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Rio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Target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Club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Affiliation 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Workforce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Development</a:t>
            </a:r>
          </a:p>
        </p:txBody>
      </p:sp>
      <p:pic>
        <p:nvPicPr>
          <p:cNvPr id="7171" name="Picture 3" descr="C:\Users\hookda\Desktop\Nationals\N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905032"/>
            <a:ext cx="2649546" cy="176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ookda\Desktop\Nationals\N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86"/>
          <a:stretch/>
        </p:blipFill>
        <p:spPr bwMode="auto">
          <a:xfrm>
            <a:off x="323528" y="3911892"/>
            <a:ext cx="2794612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hookda\Desktop\Nationals\N (5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6668"/>
          <a:stretch/>
        </p:blipFill>
        <p:spPr bwMode="auto">
          <a:xfrm>
            <a:off x="3313215" y="3904305"/>
            <a:ext cx="2671949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69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Big Challenges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255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Sport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England’s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‘Towards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An Active Nation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’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Broaden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funding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model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World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Ranking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62314" b="2410"/>
          <a:stretch/>
        </p:blipFill>
        <p:spPr bwMode="auto">
          <a:xfrm>
            <a:off x="323528" y="2924944"/>
            <a:ext cx="4881811" cy="258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3" t="7607" r="37171" b="21967"/>
          <a:stretch/>
        </p:blipFill>
        <p:spPr bwMode="auto">
          <a:xfrm>
            <a:off x="5508103" y="2928244"/>
            <a:ext cx="3279637" cy="257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10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Thank You</a:t>
            </a:r>
          </a:p>
        </p:txBody>
      </p:sp>
      <p:pic>
        <p:nvPicPr>
          <p:cNvPr id="5" name="Picture 2" descr="National Lottery and Sport England - Portrait (RGB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9" t="17305" r="12868" b="17586"/>
          <a:stretch>
            <a:fillRect/>
          </a:stretch>
        </p:blipFill>
        <p:spPr bwMode="auto">
          <a:xfrm>
            <a:off x="3792860" y="972430"/>
            <a:ext cx="1497600" cy="98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UKS_NL_RG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60" y="1106937"/>
            <a:ext cx="1497600" cy="71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T_mark_4col_pos_CS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44" y="1110541"/>
            <a:ext cx="1497600" cy="71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Description: C:\Users\hookda\Desktop\SA Images IMG_863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846" y="4517989"/>
            <a:ext cx="710027" cy="121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rfu-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103" y="2095068"/>
            <a:ext cx="1175514" cy="120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Untitled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586" y="3308096"/>
            <a:ext cx="1226939" cy="11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Description: C:\Users\hookda\Desktop\help4heroes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859" y="4805565"/>
            <a:ext cx="1497600" cy="64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Description: http://www.thingstodonearyou.co.uk/images/426/Saracens%20logo%20large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/>
          <a:stretch>
            <a:fillRect/>
          </a:stretch>
        </p:blipFill>
        <p:spPr bwMode="auto">
          <a:xfrm>
            <a:off x="5553841" y="4522355"/>
            <a:ext cx="1032430" cy="121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Description: C:\Users\hookda\Desktop\images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" b="4298"/>
          <a:stretch>
            <a:fillRect/>
          </a:stretch>
        </p:blipFill>
        <p:spPr bwMode="auto">
          <a:xfrm>
            <a:off x="6826056" y="2244705"/>
            <a:ext cx="1536449" cy="80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uO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56" y="3614006"/>
            <a:ext cx="1497600" cy="37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 descr="Untitled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t="16901" r="1956" b="16057"/>
          <a:stretch>
            <a:fillRect/>
          </a:stretch>
        </p:blipFill>
        <p:spPr bwMode="auto">
          <a:xfrm>
            <a:off x="5328456" y="2588659"/>
            <a:ext cx="1497600" cy="21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 descr="PHF Logo 3 (High Res) 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41" y="2077833"/>
            <a:ext cx="1047637" cy="121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:\Rugby Development\GBWR\Chairs\Roma\Roma Sport logo\rmasportLOGO-P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" t="6896" r="3327" b="7711"/>
          <a:stretch/>
        </p:blipFill>
        <p:spPr bwMode="auto">
          <a:xfrm>
            <a:off x="768860" y="2489084"/>
            <a:ext cx="1497600" cy="41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ortsandplay.com/upload/public/Cyngor_Chwaraeon_Cymru_logo%20large.jpg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4" t="17713" r="8539" b="10073"/>
          <a:stretch/>
        </p:blipFill>
        <p:spPr bwMode="auto">
          <a:xfrm>
            <a:off x="3785412" y="3667755"/>
            <a:ext cx="1519448" cy="62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welshathletics.org/media/969794/dsw-logo1.jpg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20407" r="9745" b="22421"/>
          <a:stretch/>
        </p:blipFill>
        <p:spPr bwMode="auto">
          <a:xfrm>
            <a:off x="2112617" y="3645326"/>
            <a:ext cx="1512000" cy="46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6" descr="logo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7F9F6"/>
              </a:clrFrom>
              <a:clrTo>
                <a:srgbClr val="F7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9" t="3751" r="7852" b="3542"/>
          <a:stretch>
            <a:fillRect/>
          </a:stretch>
        </p:blipFill>
        <p:spPr bwMode="auto">
          <a:xfrm>
            <a:off x="1255181" y="3289353"/>
            <a:ext cx="524958" cy="117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National Development Director’s Review</a:t>
            </a:r>
          </a:p>
        </p:txBody>
      </p:sp>
      <p:pic>
        <p:nvPicPr>
          <p:cNvPr id="4098" name="Picture 2" descr="C:\Users\hookda\Desktop\Nationals\N (8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4"/>
          <a:stretch/>
        </p:blipFill>
        <p:spPr bwMode="auto">
          <a:xfrm>
            <a:off x="792000" y="1763648"/>
            <a:ext cx="7560000" cy="382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4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15 / 16 Headlines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7" y="1268760"/>
            <a:ext cx="8280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Continued unprecedented growth in participation –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672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new participants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More people than ever have had the chance to try wheelchair rugby –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1631 throughput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Membership had increased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to 366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Domestic competitions now run across three divisions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New clubs -  Stoke Mandeville, Liverpool, Yorkshire and Brighton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Increased funding in Wales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First ever Youth Tournament – Full development of youth programme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First ever female only tournament – Supporting This Girl Can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Workforce: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First ever 1st4Sport Level 2 Wheelchair Rugby Coaching course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Full programme of officiating workshops and clinics – including testing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Officiating team have increased to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29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Initial variant design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We continue to deliver more opportunities, in more places, to more people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Thank you to the Domestic Management Group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48" y="255485"/>
            <a:ext cx="2419455" cy="197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3"/>
          <a:stretch/>
        </p:blipFill>
        <p:spPr bwMode="auto">
          <a:xfrm>
            <a:off x="3131840" y="266757"/>
            <a:ext cx="2830539" cy="196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9" y="266757"/>
            <a:ext cx="2717712" cy="196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46"/>
          <a:stretch/>
        </p:blipFill>
        <p:spPr bwMode="auto">
          <a:xfrm>
            <a:off x="198329" y="2416404"/>
            <a:ext cx="3169134" cy="164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0" b="13403"/>
          <a:stretch/>
        </p:blipFill>
        <p:spPr bwMode="auto">
          <a:xfrm>
            <a:off x="3499638" y="2420888"/>
            <a:ext cx="2224490" cy="164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9" y="4162512"/>
            <a:ext cx="5525799" cy="153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ookda\Desktop\img091 (905x1280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8" t="7363" r="2655" b="17733"/>
          <a:stretch/>
        </p:blipFill>
        <p:spPr bwMode="auto">
          <a:xfrm>
            <a:off x="5881534" y="2416404"/>
            <a:ext cx="2745669" cy="327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3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16 / 17 Focus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999" y="1031097"/>
            <a:ext cx="828091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Develop and submit plan for 2017 – 2021 Sport England investment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Continue effective positioning of the sport with key partners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Achievement of Advanced safeguarding standard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Increase the number of clubs across the country – appropriate coverage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Develop and deliver a series of key programmes in Wales with new funding streams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Continue to deliver BT Youth Programme - with National and Regional Tournaments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Deliver game variant pilot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Ensure successful roll-out of club accreditation programme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Continue to increase quality and quantity of competition aligned to growth of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 sport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Workforce: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Second International Classifier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Run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full accredited officiating education programme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Deliver first full programme of accredited coaching qualifications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Become recognised coach education centre</a:t>
            </a:r>
          </a:p>
        </p:txBody>
      </p:sp>
    </p:spTree>
    <p:extLst>
      <p:ext uri="{BB962C8B-B14F-4D97-AF65-F5344CB8AC3E}">
        <p14:creationId xmlns:p14="http://schemas.microsoft.com/office/powerpoint/2010/main" val="307798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Head Coach Paul Shaw</a:t>
            </a:r>
          </a:p>
        </p:txBody>
      </p:sp>
      <p:pic>
        <p:nvPicPr>
          <p:cNvPr id="2050" name="Picture 2" descr="C:\Users\hookda\Desktop\Europeans\1 (1280x77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1081158"/>
            <a:ext cx="7560000" cy="455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19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Performance Director’s Review</a:t>
            </a:r>
          </a:p>
        </p:txBody>
      </p:sp>
      <p:pic>
        <p:nvPicPr>
          <p:cNvPr id="5122" name="Picture 2" descr="C:\Users\hookda\Desktop\Game 6 (1280x85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0"/>
          <a:stretch/>
        </p:blipFill>
        <p:spPr bwMode="auto">
          <a:xfrm>
            <a:off x="775275" y="1019637"/>
            <a:ext cx="7560000" cy="45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2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Agenda</a:t>
            </a:r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GB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Chair’s Opening Address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Apologies for Absence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Minutes of the Annual General Meeting dated 15 July 2015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Actions Arising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Chair’s Annual Report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Chief Executive’s Report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National Development Director’s Review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Head </a:t>
            </a:r>
            <a:r>
              <a:rPr lang="en-GB" sz="1300" b="1" dirty="0">
                <a:solidFill>
                  <a:schemeClr val="tx2">
                    <a:lumMod val="75000"/>
                  </a:schemeClr>
                </a:solidFill>
              </a:rPr>
              <a:t>Coach Paul Shaw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Performance Director’s Review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International Relations Review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Resolutions</a:t>
            </a:r>
          </a:p>
          <a:p>
            <a:pPr marL="342900" indent="-342900" algn="ctr">
              <a:buFont typeface="+mj-lt"/>
              <a:buAutoNum type="arabicPeriod"/>
            </a:pPr>
            <a:endParaRPr lang="en-GB" sz="13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GB" sz="1300" b="1" dirty="0" smtClean="0">
                <a:solidFill>
                  <a:schemeClr val="tx2">
                    <a:lumMod val="75000"/>
                  </a:schemeClr>
                </a:solidFill>
              </a:rPr>
              <a:t>AOB</a:t>
            </a:r>
          </a:p>
          <a:p>
            <a:pPr algn="ctr"/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15 / 16 Headlines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7" y="1268760"/>
            <a:ext cx="8280918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European Champions, and Rio Paralympic Qualification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Other International Competition – Firmly no.1 Europe, and mixing it with World Top 4</a:t>
            </a:r>
            <a:endParaRPr lang="en-GB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Pathway Development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9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Talent Athletes, International Classification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Talent Development Squad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Two regional talent training groups </a:t>
            </a:r>
            <a:endParaRPr lang="en-GB" sz="16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2">
                    <a:lumMod val="75000"/>
                  </a:schemeClr>
                </a:solidFill>
              </a:rPr>
              <a:t>Lilleshall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, confirmed as our Elite Training centre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More accessible rooms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Better access to old building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Performance Equipment installed in training hall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Health and Well Being – reduced training days lost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Skin care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Science and Innovation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PHC, testing field and lab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Chair development ROMA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Preparation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Recovery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Cooling</a:t>
            </a:r>
          </a:p>
        </p:txBody>
      </p:sp>
    </p:spTree>
    <p:extLst>
      <p:ext uri="{BB962C8B-B14F-4D97-AF65-F5344CB8AC3E}">
        <p14:creationId xmlns:p14="http://schemas.microsoft.com/office/powerpoint/2010/main" val="325158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7-13 at 09.32.1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5811311" cy="586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16 / 17 Focus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999" y="1031097"/>
            <a:ext cx="8280918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RIO 2016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– Paul Already provided an update on this</a:t>
            </a:r>
          </a:p>
          <a:p>
            <a:pPr algn="just"/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Looking forward: </a:t>
            </a:r>
          </a:p>
          <a:p>
            <a:pPr algn="just"/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Performance Strategy 2020, and Beyond </a:t>
            </a:r>
          </a:p>
          <a:p>
            <a:pPr marL="742950" lvl="1" indent="-285750" algn="just">
              <a:buFont typeface="Arial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Building on the great foundations built within the Rio Cycle</a:t>
            </a:r>
          </a:p>
          <a:p>
            <a:pPr marL="742950" lvl="1" indent="-285750" algn="just">
              <a:buFont typeface="Arial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Sustainable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Pathway </a:t>
            </a:r>
            <a:endParaRPr lang="en-GB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lvl="1" indent="-285750" algn="just">
              <a:buFont typeface="Arial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Bigger talent pool, more athletes year on year challenging for elite selection 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Rio 2016 Review processes and final UKS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and SE funding submissions 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January 2017, start of new cycle </a:t>
            </a:r>
          </a:p>
          <a:p>
            <a:pPr marL="742950" lvl="1" indent="-285750" algn="just">
              <a:buFont typeface="Arial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Open selection camp, applications submitted and athletes invited to 1</a:t>
            </a:r>
            <a:r>
              <a:rPr lang="en-GB" baseline="30000" dirty="0" smtClean="0">
                <a:solidFill>
                  <a:schemeClr val="tx2">
                    <a:lumMod val="75000"/>
                  </a:schemeClr>
                </a:solidFill>
              </a:rPr>
              <a:t>st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selection camp January 2017</a:t>
            </a:r>
          </a:p>
          <a:p>
            <a:pPr marL="742950" lvl="1" indent="-285750" algn="just">
              <a:buFont typeface="Arial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Final selection camp March 2017, 15 athletes named on elite programme for 2017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marL="742950" lvl="1" indent="-285750" algn="just">
              <a:buFont typeface="Arial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Early European Championships June or July? … part of a longer - two year team development programme for Worlds 2018 in Australia </a:t>
            </a:r>
          </a:p>
          <a:p>
            <a:pPr marL="742950" lvl="1" indent="-285750" algn="just">
              <a:buFont typeface="Arial"/>
              <a:buChar char="•"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lvl="1" algn="just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HUGE thank you to the performance and talent staff, and athletes </a:t>
            </a:r>
          </a:p>
        </p:txBody>
      </p:sp>
    </p:spTree>
    <p:extLst>
      <p:ext uri="{BB962C8B-B14F-4D97-AF65-F5344CB8AC3E}">
        <p14:creationId xmlns:p14="http://schemas.microsoft.com/office/powerpoint/2010/main" val="1467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International Relations Review</a:t>
            </a:r>
          </a:p>
        </p:txBody>
      </p:sp>
      <p:pic>
        <p:nvPicPr>
          <p:cNvPr id="6146" name="Picture 2" descr="C:\Users\hookda\Desktop\Game 9 (1280x7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1196752"/>
            <a:ext cx="7560000" cy="425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86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Strategic 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25536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Support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the direction of international major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events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Support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the IWRF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Board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IWRF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to engage with wheelchair rugby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variants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Support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and influence the IWRF and IPC in the further development of sport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classification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Support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and influence the strengthening of the European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zone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Identify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and promote GBWR candidates for international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positions</a:t>
            </a: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41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Resolutions</a:t>
            </a:r>
          </a:p>
          <a:p>
            <a:pPr algn="ctr"/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25536"/>
            <a:ext cx="9144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tx2">
                    <a:lumMod val="75000"/>
                  </a:schemeClr>
                </a:solidFill>
              </a:rPr>
              <a:t>Resolution 1.</a:t>
            </a:r>
          </a:p>
          <a:p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THAT the accounts for the financial year ended 31 March 2016 together with the reports of the Trustees and auditors be adopted.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700" b="1" dirty="0">
                <a:solidFill>
                  <a:schemeClr val="tx2">
                    <a:lumMod val="75000"/>
                  </a:schemeClr>
                </a:solidFill>
              </a:rPr>
              <a:t>Resolution 2.</a:t>
            </a:r>
          </a:p>
          <a:p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THAT </a:t>
            </a:r>
            <a:r>
              <a:rPr lang="en-GB" sz="1700" dirty="0" err="1">
                <a:solidFill>
                  <a:schemeClr val="tx2">
                    <a:lumMod val="75000"/>
                  </a:schemeClr>
                </a:solidFill>
              </a:rPr>
              <a:t>Mazars</a:t>
            </a:r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, Tower Bridge House, St Katherine’s Way London E1W 1DD be re-appointed as the Company’s Auditors, to hold office until the conclusion of the next Annual General Meeting.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700" b="1" dirty="0" smtClean="0">
                <a:solidFill>
                  <a:schemeClr val="tx2">
                    <a:lumMod val="75000"/>
                  </a:schemeClr>
                </a:solidFill>
              </a:rPr>
              <a:t>Resolution </a:t>
            </a:r>
            <a:r>
              <a:rPr lang="en-GB" sz="1700" b="1" dirty="0">
                <a:solidFill>
                  <a:schemeClr val="tx2">
                    <a:lumMod val="75000"/>
                  </a:schemeClr>
                </a:solidFill>
              </a:rPr>
              <a:t>3.</a:t>
            </a:r>
          </a:p>
          <a:p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THAT Mrs Margaret Moore be appointed as a Trustee for a period of up to 3 years.</a:t>
            </a:r>
          </a:p>
          <a:p>
            <a:endParaRPr lang="en-GB" sz="1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700" b="1" dirty="0" smtClean="0">
                <a:solidFill>
                  <a:schemeClr val="tx2">
                    <a:lumMod val="75000"/>
                  </a:schemeClr>
                </a:solidFill>
              </a:rPr>
              <a:t>Resolution </a:t>
            </a:r>
            <a:r>
              <a:rPr lang="en-GB" sz="1700" b="1" dirty="0">
                <a:solidFill>
                  <a:schemeClr val="tx2">
                    <a:lumMod val="75000"/>
                  </a:schemeClr>
                </a:solidFill>
              </a:rPr>
              <a:t>4.</a:t>
            </a:r>
          </a:p>
          <a:p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THAT Mr Andrew Flatt be re-appointed as a Trustee for a period of up to 3 years.</a:t>
            </a:r>
          </a:p>
          <a:p>
            <a:endParaRPr lang="en-GB" sz="1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700" b="1" dirty="0" smtClean="0">
                <a:solidFill>
                  <a:schemeClr val="tx2">
                    <a:lumMod val="75000"/>
                  </a:schemeClr>
                </a:solidFill>
              </a:rPr>
              <a:t>Resolution </a:t>
            </a:r>
            <a:r>
              <a:rPr lang="en-GB" sz="1700" b="1" dirty="0">
                <a:solidFill>
                  <a:schemeClr val="tx2">
                    <a:lumMod val="75000"/>
                  </a:schemeClr>
                </a:solidFill>
              </a:rPr>
              <a:t>5.</a:t>
            </a:r>
          </a:p>
          <a:p>
            <a:r>
              <a:rPr lang="en-GB" sz="1700" dirty="0">
                <a:solidFill>
                  <a:schemeClr val="tx2">
                    <a:lumMod val="75000"/>
                  </a:schemeClr>
                </a:solidFill>
              </a:rPr>
              <a:t>THAT Mr Richard Allcroft be re-appointed as a Trustee for a period of up to of 3 years.</a:t>
            </a:r>
          </a:p>
        </p:txBody>
      </p:sp>
    </p:spTree>
    <p:extLst>
      <p:ext uri="{BB962C8B-B14F-4D97-AF65-F5344CB8AC3E}">
        <p14:creationId xmlns:p14="http://schemas.microsoft.com/office/powerpoint/2010/main" val="40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Any Other Business</a:t>
            </a:r>
          </a:p>
          <a:p>
            <a:pPr algn="ctr"/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25536"/>
            <a:ext cx="9144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 smtClean="0">
                <a:solidFill>
                  <a:schemeClr val="tx2">
                    <a:lumMod val="75000"/>
                  </a:schemeClr>
                </a:solidFill>
              </a:rPr>
              <a:t>None received</a:t>
            </a:r>
            <a:endParaRPr lang="en-GB" sz="17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hookda\Desktop\Tri-Nations\Game 5 (1280x85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1" b="9543"/>
          <a:stretch/>
        </p:blipFill>
        <p:spPr bwMode="auto">
          <a:xfrm>
            <a:off x="792000" y="1757065"/>
            <a:ext cx="7560000" cy="391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Chair’s Opening Address</a:t>
            </a:r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hookda\Desktop\WWRC Community\BT WWRC15 Community Festival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" b="5972"/>
          <a:stretch/>
        </p:blipFill>
        <p:spPr bwMode="auto">
          <a:xfrm>
            <a:off x="792000" y="1019636"/>
            <a:ext cx="7560000" cy="45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3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Apologies for Absence</a:t>
            </a:r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hookda\Desktop\Nationals\N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1196752"/>
            <a:ext cx="7560000" cy="42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54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</a:rPr>
              <a:t>Minutes of the Annual General Meeting dated 15 July 2015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C:\Users\hookda\Desktop\Tri-Nations\Game 6 (1280x85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9" b="10471"/>
          <a:stretch/>
        </p:blipFill>
        <p:spPr bwMode="auto">
          <a:xfrm>
            <a:off x="792000" y="1512079"/>
            <a:ext cx="7560000" cy="404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51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Actions Arising</a:t>
            </a:r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hookda\Desktop\Nationals\N (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1196752"/>
            <a:ext cx="7560000" cy="42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94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Chair’s Annual Report</a:t>
            </a:r>
          </a:p>
          <a:p>
            <a:pPr algn="ctr"/>
            <a:endParaRPr lang="en-GB" sz="4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hookda\Desktop\WWRC Community\BT WWRC15 Community Festival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2"/>
          <a:stretch/>
        </p:blipFill>
        <p:spPr bwMode="auto">
          <a:xfrm>
            <a:off x="792000" y="1196752"/>
            <a:ext cx="7560000" cy="424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94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Chief Executive’s Review</a:t>
            </a:r>
          </a:p>
        </p:txBody>
      </p:sp>
      <p:pic>
        <p:nvPicPr>
          <p:cNvPr id="3074" name="Picture 2" descr="C:\Users\hookda\Desktop\BT_GBWR_051015_04-Edit (1280x85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 b="8646"/>
          <a:stretch/>
        </p:blipFill>
        <p:spPr bwMode="auto">
          <a:xfrm>
            <a:off x="792000" y="1124744"/>
            <a:ext cx="7560000" cy="434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92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High Spots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8064" y="1268760"/>
            <a:ext cx="352839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European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Gold &amp; Rio 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Qualification</a:t>
            </a:r>
          </a:p>
          <a:p>
            <a:pPr algn="just"/>
            <a:endParaRPr lang="en-GB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B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T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WWRC15 &amp; Community 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Festival</a:t>
            </a:r>
          </a:p>
          <a:p>
            <a:pPr algn="just"/>
            <a:endParaRPr lang="en-GB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We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are still growing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BT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Youth Programme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Coaching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System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Quality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of League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Wales</a:t>
            </a:r>
            <a:endParaRPr lang="en-GB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BT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Partnership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</a:rPr>
              <a:t>Governance</a:t>
            </a:r>
            <a:endParaRPr lang="en-GB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 descr="C:\Users\hookda\Desktop\Europeans\5 (1280x853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/>
          <a:stretch/>
        </p:blipFill>
        <p:spPr bwMode="auto">
          <a:xfrm>
            <a:off x="323528" y="1019637"/>
            <a:ext cx="4536504" cy="24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okda\Desktop\BT_GBWR_051015_06-Edit (1280x85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3714" b="13557"/>
          <a:stretch/>
        </p:blipFill>
        <p:spPr bwMode="auto">
          <a:xfrm>
            <a:off x="323528" y="3573016"/>
            <a:ext cx="4536504" cy="250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48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820</Words>
  <Application>Microsoft Office PowerPoint</Application>
  <PresentationFormat>On-screen Show (4:3)</PresentationFormat>
  <Paragraphs>178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Hook</dc:creator>
  <cp:lastModifiedBy>Daniel Hook</cp:lastModifiedBy>
  <cp:revision>30</cp:revision>
  <dcterms:created xsi:type="dcterms:W3CDTF">2015-01-29T15:03:55Z</dcterms:created>
  <dcterms:modified xsi:type="dcterms:W3CDTF">2016-07-13T11:51:29Z</dcterms:modified>
</cp:coreProperties>
</file>